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2" r:id="rId1"/>
  </p:sldMasterIdLst>
  <p:notesMasterIdLst>
    <p:notesMasterId r:id="rId25"/>
  </p:notesMasterIdLst>
  <p:handoutMasterIdLst>
    <p:handoutMasterId r:id="rId26"/>
  </p:handoutMasterIdLst>
  <p:sldIdLst>
    <p:sldId id="256" r:id="rId2"/>
    <p:sldId id="262" r:id="rId3"/>
    <p:sldId id="263" r:id="rId4"/>
    <p:sldId id="265" r:id="rId5"/>
    <p:sldId id="266" r:id="rId6"/>
    <p:sldId id="264" r:id="rId7"/>
    <p:sldId id="268" r:id="rId8"/>
    <p:sldId id="269" r:id="rId9"/>
    <p:sldId id="270" r:id="rId10"/>
    <p:sldId id="271" r:id="rId11"/>
    <p:sldId id="272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DC00"/>
    <a:srgbClr val="863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81"/>
    <p:restoredTop sz="94659"/>
  </p:normalViewPr>
  <p:slideViewPr>
    <p:cSldViewPr snapToGrid="0" snapToObjects="1">
      <p:cViewPr>
        <p:scale>
          <a:sx n="110" d="100"/>
          <a:sy n="110" d="100"/>
        </p:scale>
        <p:origin x="163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87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5" d="100"/>
        <a:sy n="14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12EA43-2CB9-A341-9EE2-BC0F3A44D47C}" type="datetimeFigureOut">
              <a:rPr lang="en-US" smtClean="0"/>
              <a:t>1/31/21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D2267-13C6-D542-A291-F4ACB0AAEF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4181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691731D-684D-8046-B5AE-00E0E5651766}" type="datetimeFigureOut">
              <a:rPr lang="en-US"/>
              <a:pPr>
                <a:defRPr/>
              </a:pPr>
              <a:t>1/31/21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44DCB262-919D-264E-83D6-65CA7BEEC7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562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flipV="1">
            <a:off x="457200" y="3730144"/>
            <a:ext cx="8229600" cy="45719"/>
          </a:xfrm>
          <a:prstGeom prst="rect">
            <a:avLst/>
          </a:prstGeom>
          <a:gradFill flip="none" rotWithShape="1">
            <a:gsLst>
              <a:gs pos="0">
                <a:srgbClr val="E7DC00"/>
              </a:gs>
              <a:gs pos="19000">
                <a:srgbClr val="FF7A00"/>
              </a:gs>
              <a:gs pos="52000">
                <a:srgbClr val="FF0300"/>
              </a:gs>
              <a:gs pos="100000">
                <a:schemeClr val="accent4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A38D3CD2-E9FB-9A4C-AB44-9E88059D591C}" type="datetime1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79C2FBB-A98C-B042-A2E9-27A911D6B5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718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CDA409-B6E9-9147-A115-A205A7911026}" type="datetime1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0BC961-0FAA-B84D-86C8-6ABF31A8ED8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006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015E74-6345-CE45-A577-81C3E95DEEB6}" type="datetime1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479F42-AA2B-7743-83CF-076F0AE768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5874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8600" y="1620838"/>
            <a:ext cx="6629400" cy="0"/>
          </a:xfrm>
          <a:prstGeom prst="line">
            <a:avLst/>
          </a:prstGeom>
          <a:ln w="50800" cap="rnd" cmpd="sng">
            <a:gradFill flip="none" rotWithShape="1">
              <a:gsLst>
                <a:gs pos="0">
                  <a:srgbClr val="000000"/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>
            <a:outerShdw blurRad="50800" dist="25400" dir="51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990600"/>
            <a:ext cx="6934200" cy="762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41910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2209800" y="152400"/>
            <a:ext cx="6553200" cy="5334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marR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1395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8600" y="1620838"/>
            <a:ext cx="6629400" cy="0"/>
          </a:xfrm>
          <a:prstGeom prst="line">
            <a:avLst/>
          </a:prstGeom>
          <a:ln w="50800" cap="rnd" cmpd="sng">
            <a:gradFill flip="none" rotWithShape="1">
              <a:gsLst>
                <a:gs pos="0">
                  <a:srgbClr val="000000"/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>
            <a:outerShdw blurRad="50800" dist="25400" dir="51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990600"/>
            <a:ext cx="6934200" cy="762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41910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2209800" y="152400"/>
            <a:ext cx="6553200" cy="5334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marR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92845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8600" y="1620838"/>
            <a:ext cx="6629400" cy="0"/>
          </a:xfrm>
          <a:prstGeom prst="line">
            <a:avLst/>
          </a:prstGeom>
          <a:ln w="50800" cap="rnd" cmpd="sng">
            <a:gradFill flip="none" rotWithShape="1">
              <a:gsLst>
                <a:gs pos="0">
                  <a:srgbClr val="000000"/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>
            <a:outerShdw blurRad="50800" dist="25400" dir="51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990600"/>
            <a:ext cx="6934200" cy="762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41910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2209800" y="152400"/>
            <a:ext cx="6553200" cy="5334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marR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65522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183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8600" y="1620838"/>
            <a:ext cx="6629400" cy="0"/>
          </a:xfrm>
          <a:prstGeom prst="line">
            <a:avLst/>
          </a:prstGeom>
          <a:ln w="50800" cap="rnd" cmpd="sng">
            <a:gradFill flip="none" rotWithShape="1">
              <a:gsLst>
                <a:gs pos="0">
                  <a:srgbClr val="000000"/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>
            <a:outerShdw blurRad="50800" dist="25400" dir="51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990600"/>
            <a:ext cx="6934200" cy="762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41910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2209800" y="152400"/>
            <a:ext cx="6553200" cy="5334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marR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6341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://www.mcmaster.ca/opr/html/opr/mcmaster_brand/visual_identity/download/full_colour_e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725" y="6363546"/>
            <a:ext cx="9366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 descr="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910" y="6238504"/>
            <a:ext cx="17526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7932083" cy="792162"/>
          </a:xfrm>
          <a:noFill/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E4E81AE-0737-6649-BA63-9E81ED0CC073}" type="datetime1">
              <a:rPr lang="en-US" smtClean="0"/>
              <a:t>1/31/21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0"/>
            <a:ext cx="2133600" cy="365125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3D0B031-3B21-544A-879E-B5C37423E0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531598" y="0"/>
            <a:ext cx="642097" cy="944562"/>
          </a:xfrm>
          <a:prstGeom prst="rect">
            <a:avLst/>
          </a:prstGeom>
          <a:solidFill>
            <a:srgbClr val="66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 userDrawn="1"/>
        </p:nvSpPr>
        <p:spPr>
          <a:xfrm>
            <a:off x="8389283" y="0"/>
            <a:ext cx="91440" cy="94456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ectangle 13"/>
          <p:cNvSpPr/>
          <p:nvPr userDrawn="1"/>
        </p:nvSpPr>
        <p:spPr>
          <a:xfrm flipV="1">
            <a:off x="457200" y="6215644"/>
            <a:ext cx="8229600" cy="45719"/>
          </a:xfrm>
          <a:prstGeom prst="rect">
            <a:avLst/>
          </a:prstGeom>
          <a:gradFill flip="none" rotWithShape="1">
            <a:gsLst>
              <a:gs pos="0">
                <a:srgbClr val="E7DC00"/>
              </a:gs>
              <a:gs pos="19000">
                <a:srgbClr val="FF7A00"/>
              </a:gs>
              <a:gs pos="52000">
                <a:srgbClr val="FF0300"/>
              </a:gs>
              <a:gs pos="100000">
                <a:schemeClr val="accent4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752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51D08C-6A77-E544-A8D1-EF2E4DED447F}" type="datetime1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EEE0A8-2537-484E-BAB3-171C0F5079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97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226175"/>
            <a:ext cx="17526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59DEF36B-2D39-4D42-985E-EAFB36646522}" type="datetime1">
              <a:rPr lang="en-US" smtClean="0"/>
              <a:t>1/31/21</a:t>
            </a:fld>
            <a:endParaRPr lang="en-US"/>
          </a:p>
        </p:txBody>
      </p:sp>
      <p:sp>
        <p:nvSpPr>
          <p:cNvPr id="1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011528" y="10958"/>
            <a:ext cx="2133600" cy="365125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F065F8F-CA8A-F243-ACBB-297369CA548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5" name="Picture 2" descr="http://www.mcmaster.ca/opr/html/opr/mcmaster_brand/visual_identity/download/full_colour_eng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0175" y="6338888"/>
            <a:ext cx="9366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angle 17"/>
          <p:cNvSpPr/>
          <p:nvPr userDrawn="1"/>
        </p:nvSpPr>
        <p:spPr>
          <a:xfrm>
            <a:off x="8531598" y="0"/>
            <a:ext cx="642097" cy="944562"/>
          </a:xfrm>
          <a:prstGeom prst="rect">
            <a:avLst/>
          </a:prstGeom>
          <a:solidFill>
            <a:srgbClr val="66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ectangle 18"/>
          <p:cNvSpPr/>
          <p:nvPr userDrawn="1"/>
        </p:nvSpPr>
        <p:spPr>
          <a:xfrm>
            <a:off x="8389283" y="0"/>
            <a:ext cx="91440" cy="94456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 userDrawn="1"/>
        </p:nvSpPr>
        <p:spPr>
          <a:xfrm flipV="1">
            <a:off x="457200" y="6215644"/>
            <a:ext cx="8229600" cy="45719"/>
          </a:xfrm>
          <a:prstGeom prst="rect">
            <a:avLst/>
          </a:prstGeom>
          <a:gradFill flip="none" rotWithShape="1">
            <a:gsLst>
              <a:gs pos="0">
                <a:srgbClr val="E7DC00"/>
              </a:gs>
              <a:gs pos="19000">
                <a:srgbClr val="FF7A00"/>
              </a:gs>
              <a:gs pos="52000">
                <a:srgbClr val="FF0300"/>
              </a:gs>
              <a:gs pos="100000">
                <a:schemeClr val="accent4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0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4D53BD-68F0-9640-92C9-FCDBB58BF6A1}" type="datetime1">
              <a:rPr lang="en-US" smtClean="0"/>
              <a:t>1/31/21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44021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6D42B2-67B7-524D-BFB4-B41127CBAA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8531598" y="0"/>
            <a:ext cx="642097" cy="944562"/>
          </a:xfrm>
          <a:prstGeom prst="rect">
            <a:avLst/>
          </a:prstGeom>
          <a:solidFill>
            <a:srgbClr val="66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 userDrawn="1"/>
        </p:nvSpPr>
        <p:spPr>
          <a:xfrm>
            <a:off x="8389283" y="0"/>
            <a:ext cx="91440" cy="94456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 userDrawn="1"/>
        </p:nvSpPr>
        <p:spPr>
          <a:xfrm flipV="1">
            <a:off x="457200" y="6215644"/>
            <a:ext cx="8229600" cy="45719"/>
          </a:xfrm>
          <a:prstGeom prst="rect">
            <a:avLst/>
          </a:prstGeom>
          <a:gradFill flip="none" rotWithShape="1">
            <a:gsLst>
              <a:gs pos="0">
                <a:srgbClr val="E7DC00"/>
              </a:gs>
              <a:gs pos="19000">
                <a:srgbClr val="FF7A00"/>
              </a:gs>
              <a:gs pos="52000">
                <a:srgbClr val="FF0300"/>
              </a:gs>
              <a:gs pos="100000">
                <a:schemeClr val="accent4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80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A24CE9-E090-D346-A44A-6E3E4D778319}" type="datetime1">
              <a:rPr lang="en-US" smtClean="0"/>
              <a:t>1/31/21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8F8029-CB51-3B44-A564-0B09C1CC3E2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531598" y="0"/>
            <a:ext cx="642097" cy="944562"/>
          </a:xfrm>
          <a:prstGeom prst="rect">
            <a:avLst/>
          </a:prstGeom>
          <a:solidFill>
            <a:srgbClr val="66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 userDrawn="1"/>
        </p:nvSpPr>
        <p:spPr>
          <a:xfrm>
            <a:off x="8389283" y="0"/>
            <a:ext cx="91440" cy="94456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 userDrawn="1"/>
        </p:nvSpPr>
        <p:spPr>
          <a:xfrm flipV="1">
            <a:off x="457200" y="6215644"/>
            <a:ext cx="8229600" cy="45719"/>
          </a:xfrm>
          <a:prstGeom prst="rect">
            <a:avLst/>
          </a:prstGeom>
          <a:gradFill flip="none" rotWithShape="1">
            <a:gsLst>
              <a:gs pos="0">
                <a:srgbClr val="E7DC00"/>
              </a:gs>
              <a:gs pos="19000">
                <a:srgbClr val="FF7A00"/>
              </a:gs>
              <a:gs pos="52000">
                <a:srgbClr val="FF0300"/>
              </a:gs>
              <a:gs pos="100000">
                <a:schemeClr val="accent4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16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866084-339A-C74C-9304-436B98583FC8}" type="datetime1">
              <a:rPr lang="en-US" smtClean="0"/>
              <a:t>1/31/21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DC6A9-636F-024B-AA38-03453745F0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8531598" y="0"/>
            <a:ext cx="642097" cy="944562"/>
          </a:xfrm>
          <a:prstGeom prst="rect">
            <a:avLst/>
          </a:prstGeom>
          <a:solidFill>
            <a:srgbClr val="66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 userDrawn="1"/>
        </p:nvSpPr>
        <p:spPr>
          <a:xfrm>
            <a:off x="8389283" y="0"/>
            <a:ext cx="91440" cy="94456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6"/>
          <p:cNvSpPr/>
          <p:nvPr userDrawn="1"/>
        </p:nvSpPr>
        <p:spPr>
          <a:xfrm>
            <a:off x="358560" y="6215434"/>
            <a:ext cx="8457160" cy="55562"/>
          </a:xfrm>
          <a:prstGeom prst="rect">
            <a:avLst/>
          </a:prstGeom>
          <a:gradFill flip="none" rotWithShape="1">
            <a:gsLst>
              <a:gs pos="0">
                <a:srgbClr val="FFF200"/>
              </a:gs>
              <a:gs pos="45000">
                <a:srgbClr val="FF7A00"/>
              </a:gs>
              <a:gs pos="70000">
                <a:srgbClr val="FF0300"/>
              </a:gs>
              <a:gs pos="100000">
                <a:srgbClr val="4D0808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380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954F57-7B18-8E47-ACC7-FC207FE5374C}" type="datetime1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5BB606-687B-C748-B56C-703D4258F8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58560" y="6215434"/>
            <a:ext cx="8457160" cy="55562"/>
          </a:xfrm>
          <a:prstGeom prst="rect">
            <a:avLst/>
          </a:prstGeom>
          <a:gradFill flip="none" rotWithShape="1">
            <a:gsLst>
              <a:gs pos="0">
                <a:srgbClr val="FFF200"/>
              </a:gs>
              <a:gs pos="45000">
                <a:srgbClr val="FF7A00"/>
              </a:gs>
              <a:gs pos="70000">
                <a:srgbClr val="FF0300"/>
              </a:gs>
              <a:gs pos="100000">
                <a:srgbClr val="4D0808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8531598" y="0"/>
            <a:ext cx="642097" cy="944562"/>
          </a:xfrm>
          <a:prstGeom prst="rect">
            <a:avLst/>
          </a:prstGeom>
          <a:solidFill>
            <a:srgbClr val="66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 userDrawn="1"/>
        </p:nvSpPr>
        <p:spPr>
          <a:xfrm>
            <a:off x="8389283" y="0"/>
            <a:ext cx="91440" cy="94456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897155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01484F-CB87-D34C-BC10-C9AB16CDFBE9}" type="datetime1">
              <a:rPr lang="en-US" smtClean="0"/>
              <a:t>1/31/21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7CDD52-C4CB-D446-AF8B-0A119BD260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025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9216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19200"/>
            <a:ext cx="8229600" cy="4906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0EB3134-751D-A041-A882-11EDA5D7C2E0}" type="datetime1">
              <a:rPr lang="en-US" smtClean="0"/>
              <a:t>1/31/21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rgbClr val="FFFF00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505E668-1304-3148-AFEE-8A7FEE9AB00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531598" y="0"/>
            <a:ext cx="642097" cy="944562"/>
          </a:xfrm>
          <a:prstGeom prst="rect">
            <a:avLst/>
          </a:prstGeom>
          <a:solidFill>
            <a:srgbClr val="66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8389283" y="0"/>
            <a:ext cx="91440" cy="94456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67" r:id="rId3"/>
    <p:sldLayoutId id="214748377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8" r:id="rId12"/>
    <p:sldLayoutId id="2147483779" r:id="rId13"/>
    <p:sldLayoutId id="2147483780" r:id="rId14"/>
    <p:sldLayoutId id="2147483781" r:id="rId15"/>
    <p:sldLayoutId id="2147483782" r:id="rId16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rgbClr val="404040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Clr>
          <a:srgbClr val="404040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404040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404040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404040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python.org/3/library/socket.html" TargetMode="Externa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8477" y="2415532"/>
            <a:ext cx="7772400" cy="1111893"/>
          </a:xfrm>
        </p:spPr>
        <p:txBody>
          <a:bodyPr/>
          <a:lstStyle/>
          <a:p>
            <a:pPr algn="ctr"/>
            <a:r>
              <a:rPr lang="en-US" dirty="0" smtClean="0"/>
              <a:t>Socket </a:t>
            </a:r>
            <a:r>
              <a:rPr lang="en-US" dirty="0" smtClean="0"/>
              <a:t>Programming and A2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Yongyong Wei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79C2FBB-A98C-B042-A2E9-27A911D6B544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430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code: send back http response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42" y="1219200"/>
            <a:ext cx="7688916" cy="4906963"/>
          </a:xfrm>
        </p:spPr>
      </p:pic>
    </p:spTree>
    <p:extLst>
      <p:ext uri="{BB962C8B-B14F-4D97-AF65-F5344CB8AC3E}">
        <p14:creationId xmlns:p14="http://schemas.microsoft.com/office/powerpoint/2010/main" val="2105259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602" y="182562"/>
            <a:ext cx="8686800" cy="792162"/>
          </a:xfrm>
        </p:spPr>
        <p:txBody>
          <a:bodyPr/>
          <a:lstStyle/>
          <a:p>
            <a:r>
              <a:rPr lang="en-US" dirty="0" smtClean="0"/>
              <a:t>Demonstration of A2: </a:t>
            </a:r>
            <a:r>
              <a:rPr lang="en-US" dirty="0"/>
              <a:t>: </a:t>
            </a:r>
            <a:r>
              <a:rPr lang="en-US" dirty="0" smtClean="0"/>
              <a:t>P2P </a:t>
            </a:r>
            <a:r>
              <a:rPr lang="en-US" smtClean="0"/>
              <a:t>file sharing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364602" y="1219200"/>
            <a:ext cx="7922871" cy="490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46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of the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89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and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Q1. The tracker will store meta data information, which file is stored in which server and port, how the meta data information is obtained?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977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and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Ans1. </a:t>
            </a:r>
          </a:p>
          <a:p>
            <a:pPr lvl="1"/>
            <a:r>
              <a:rPr lang="en-US" dirty="0" smtClean="0"/>
              <a:t>Through messages, which will be sent to the tracker when the client connects to the server.</a:t>
            </a:r>
            <a:endParaRPr lang="en-US" dirty="0"/>
          </a:p>
          <a:p>
            <a:pPr lvl="1"/>
            <a:r>
              <a:rPr lang="en-US" dirty="0" smtClean="0"/>
              <a:t>Message format?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846" y="2953933"/>
            <a:ext cx="7046410" cy="327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434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and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Q2. How a client know which file he is missing and want to synchronize?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9295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and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Ans2. </a:t>
            </a:r>
          </a:p>
          <a:p>
            <a:pPr lvl="1"/>
            <a:r>
              <a:rPr lang="en-US" dirty="0" smtClean="0"/>
              <a:t>Through messages, which is sent to the client by the tracker.</a:t>
            </a:r>
            <a:endParaRPr lang="en-US" dirty="0"/>
          </a:p>
          <a:p>
            <a:pPr lvl="1"/>
            <a:r>
              <a:rPr lang="en-US" dirty="0" smtClean="0"/>
              <a:t>Message format?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297" y="2972121"/>
            <a:ext cx="75692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60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and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dirty="0" smtClean="0"/>
              <a:t>Q3. </a:t>
            </a:r>
            <a:r>
              <a:rPr lang="en-US" dirty="0"/>
              <a:t>What if the peer, which has the wanted file, is </a:t>
            </a:r>
            <a:r>
              <a:rPr lang="en-US" dirty="0" smtClean="0"/>
              <a:t>down?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75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and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Ans3</a:t>
            </a:r>
          </a:p>
          <a:p>
            <a:pPr lvl="1"/>
            <a:r>
              <a:rPr lang="en-US" dirty="0" smtClean="0"/>
              <a:t>Keep alive message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Key word: </a:t>
            </a:r>
            <a:r>
              <a:rPr lang="en-US" dirty="0" smtClean="0">
                <a:solidFill>
                  <a:srgbClr val="FF0000"/>
                </a:solidFill>
              </a:rPr>
              <a:t>Timer 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83" y="2380527"/>
            <a:ext cx="76454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99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and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buFont typeface="Arial" charset="0"/>
              <a:buChar char="•"/>
            </a:pPr>
            <a:r>
              <a:rPr lang="en-US" dirty="0" smtClean="0"/>
              <a:t>Q4. How to request the missing file?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54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Socket Programming</a:t>
            </a:r>
          </a:p>
          <a:p>
            <a:pPr lvl="1"/>
            <a:r>
              <a:rPr lang="en-US" dirty="0" smtClean="0"/>
              <a:t>Basic Steps</a:t>
            </a:r>
          </a:p>
          <a:p>
            <a:pPr lvl="1"/>
            <a:r>
              <a:rPr lang="en-US" dirty="0" smtClean="0"/>
              <a:t>Example of a simple web server</a:t>
            </a:r>
          </a:p>
          <a:p>
            <a:endParaRPr lang="en-US" dirty="0"/>
          </a:p>
          <a:p>
            <a:r>
              <a:rPr lang="en-US" dirty="0" smtClean="0"/>
              <a:t>Demonstration of the 2</a:t>
            </a:r>
            <a:r>
              <a:rPr lang="en-US" baseline="30000" dirty="0" smtClean="0"/>
              <a:t>nd</a:t>
            </a:r>
            <a:r>
              <a:rPr lang="en-US" dirty="0" smtClean="0"/>
              <a:t> assignment</a:t>
            </a:r>
          </a:p>
          <a:p>
            <a:pPr lvl="1"/>
            <a:r>
              <a:rPr lang="en-US" dirty="0" smtClean="0"/>
              <a:t>A Peer-to-Peer file share client</a:t>
            </a:r>
          </a:p>
          <a:p>
            <a:pPr lvl="2"/>
            <a:r>
              <a:rPr lang="en-US" dirty="0" smtClean="0"/>
              <a:t>Demo of the effect</a:t>
            </a:r>
          </a:p>
          <a:p>
            <a:pPr lvl="2"/>
            <a:r>
              <a:rPr lang="en-US" dirty="0" smtClean="0"/>
              <a:t>Analysis</a:t>
            </a:r>
          </a:p>
          <a:p>
            <a:pPr lvl="2"/>
            <a:r>
              <a:rPr lang="en-US" dirty="0" smtClean="0"/>
              <a:t>Skeleton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699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and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Ans4</a:t>
            </a:r>
          </a:p>
          <a:p>
            <a:pPr lvl="1"/>
            <a:r>
              <a:rPr lang="en-US" dirty="0" smtClean="0"/>
              <a:t>This part is similar to the Http server, just respond with the content of the file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The peer need to save the file content with the same name.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696" y="2697222"/>
            <a:ext cx="77597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184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89" y="1096962"/>
            <a:ext cx="7047234" cy="49069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127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Skeleton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7420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Submission of A2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important:</a:t>
            </a:r>
          </a:p>
          <a:p>
            <a:pPr lvl="1"/>
            <a:r>
              <a:rPr lang="en-US" dirty="0" smtClean="0"/>
              <a:t>Please follow the specifications in </a:t>
            </a:r>
            <a:r>
              <a:rPr lang="en-US" dirty="0" err="1" smtClean="0"/>
              <a:t>instructions.pdf</a:t>
            </a:r>
            <a:r>
              <a:rPr lang="en-US" dirty="0" smtClean="0"/>
              <a:t>,  especially, the file name of submission </a:t>
            </a:r>
            <a:r>
              <a:rPr lang="en-US" dirty="0" smtClean="0">
                <a:solidFill>
                  <a:srgbClr val="FF0000"/>
                </a:solidFill>
              </a:rPr>
              <a:t>must</a:t>
            </a:r>
            <a:r>
              <a:rPr lang="en-US" dirty="0" smtClean="0"/>
              <a:t> be followed strictly, otherwise it may </a:t>
            </a:r>
            <a:r>
              <a:rPr lang="en-US" dirty="0" smtClean="0">
                <a:solidFill>
                  <a:srgbClr val="FF0000"/>
                </a:solidFill>
              </a:rPr>
              <a:t>not be graded</a:t>
            </a:r>
            <a:r>
              <a:rPr lang="en-US" dirty="0" smtClean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014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17" y="182562"/>
            <a:ext cx="7932083" cy="792162"/>
          </a:xfrm>
        </p:spPr>
        <p:txBody>
          <a:bodyPr/>
          <a:lstStyle/>
          <a:p>
            <a:r>
              <a:rPr lang="en-US" dirty="0" smtClean="0"/>
              <a:t>Basic Steps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836" y="268147"/>
            <a:ext cx="5128364" cy="577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90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 echo server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24107"/>
            <a:ext cx="8229600" cy="489714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365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details please refer to API documents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docs.python.org/3/library/socket.html</a:t>
            </a:r>
            <a:r>
              <a:rPr lang="en-US" dirty="0" smtClean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917" y="2252611"/>
            <a:ext cx="7962366" cy="376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212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/>
            <a:r>
              <a:rPr lang="en-US" dirty="0"/>
              <a:t>Example of a simple web </a:t>
            </a:r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of Http Protocol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46" y="2128926"/>
            <a:ext cx="9144000" cy="271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50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code: create socket, bind, listen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53" y="1372405"/>
            <a:ext cx="9144000" cy="442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7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code: accept connection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5" y="1611293"/>
            <a:ext cx="9144000" cy="265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692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562"/>
            <a:ext cx="7932083" cy="792162"/>
          </a:xfrm>
        </p:spPr>
        <p:txBody>
          <a:bodyPr/>
          <a:lstStyle/>
          <a:p>
            <a:r>
              <a:rPr lang="en-US" dirty="0" smtClean="0"/>
              <a:t>Key code: get the requested file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87819"/>
            <a:ext cx="8229600" cy="477893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3D0B031-3B21-544A-879E-B5C37423E06E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4077"/>
      </p:ext>
    </p:extLst>
  </p:cSld>
  <p:clrMapOvr>
    <a:masterClrMapping/>
  </p:clrMapOvr>
</p:sld>
</file>

<file path=ppt/theme/theme1.xml><?xml version="1.0" encoding="utf-8"?>
<a:theme xmlns:a="http://schemas.openxmlformats.org/drawingml/2006/main" name="wiser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2020-01-09</Template>
  <TotalTime>94039</TotalTime>
  <Words>333</Words>
  <Application>Microsoft Macintosh PowerPoint</Application>
  <PresentationFormat>On-screen Show (4:3)</PresentationFormat>
  <Paragraphs>94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Calibri</vt:lpstr>
      <vt:lpstr>ＭＳ Ｐゴシック</vt:lpstr>
      <vt:lpstr>Arial</vt:lpstr>
      <vt:lpstr>wiser_template</vt:lpstr>
      <vt:lpstr>Socket Programming and A2</vt:lpstr>
      <vt:lpstr>Outline</vt:lpstr>
      <vt:lpstr>Basic Steps</vt:lpstr>
      <vt:lpstr>A simple echo server</vt:lpstr>
      <vt:lpstr>Notes:</vt:lpstr>
      <vt:lpstr>Example of a simple web server</vt:lpstr>
      <vt:lpstr>Key code: create socket, bind, listen</vt:lpstr>
      <vt:lpstr>Key code: accept connection</vt:lpstr>
      <vt:lpstr>Key code: get the requested file</vt:lpstr>
      <vt:lpstr>Key code: send back http response</vt:lpstr>
      <vt:lpstr>Demonstration of A2: : P2P file sharing</vt:lpstr>
      <vt:lpstr>Demo of the effects</vt:lpstr>
      <vt:lpstr>Analysis and Tips</vt:lpstr>
      <vt:lpstr>Analysis and Tips</vt:lpstr>
      <vt:lpstr>Analysis and Tips</vt:lpstr>
      <vt:lpstr>Analysis and Tips</vt:lpstr>
      <vt:lpstr>Analysis and Tips</vt:lpstr>
      <vt:lpstr>Analysis and Tips</vt:lpstr>
      <vt:lpstr>Analysis and Tips</vt:lpstr>
      <vt:lpstr>Analysis and Tips</vt:lpstr>
      <vt:lpstr>Summary</vt:lpstr>
      <vt:lpstr>Skeleton code</vt:lpstr>
      <vt:lpstr>Submission of A2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Opportunities (and Challenges) of IoT in Environmental Monitoring &amp; Energy Management</dc:title>
  <dc:creator>Y. Wei</dc:creator>
  <cp:lastModifiedBy>Yongyong Wei</cp:lastModifiedBy>
  <cp:revision>385</cp:revision>
  <cp:lastPrinted>2020-01-30T16:04:40Z</cp:lastPrinted>
  <dcterms:created xsi:type="dcterms:W3CDTF">2020-01-08T19:08:00Z</dcterms:created>
  <dcterms:modified xsi:type="dcterms:W3CDTF">2021-02-01T12:48:41Z</dcterms:modified>
</cp:coreProperties>
</file>

<file path=docProps/thumbnail.jpeg>
</file>